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6" r:id="rId4"/>
    <p:sldId id="257" r:id="rId5"/>
    <p:sldId id="258" r:id="rId6"/>
    <p:sldId id="259" r:id="rId7"/>
    <p:sldId id="260" r:id="rId8"/>
    <p:sldId id="279" r:id="rId9"/>
    <p:sldId id="280" r:id="rId10"/>
    <p:sldId id="281" r:id="rId11"/>
    <p:sldId id="278" r:id="rId12"/>
    <p:sldId id="263" r:id="rId13"/>
    <p:sldId id="264" r:id="rId14"/>
    <p:sldId id="265" r:id="rId15"/>
    <p:sldId id="266" r:id="rId16"/>
    <p:sldId id="268" r:id="rId17"/>
    <p:sldId id="277" r:id="rId18"/>
    <p:sldId id="269" r:id="rId19"/>
    <p:sldId id="272" r:id="rId20"/>
    <p:sldId id="271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8" autoAdjust="0"/>
    <p:restoredTop sz="94561" autoAdjust="0"/>
  </p:normalViewPr>
  <p:slideViewPr>
    <p:cSldViewPr>
      <p:cViewPr>
        <p:scale>
          <a:sx n="66" d="100"/>
          <a:sy n="66" d="100"/>
        </p:scale>
        <p:origin x="-1458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5B1DD-073E-40CA-86EA-47453374AB8C}" type="datetimeFigureOut">
              <a:rPr lang="pt-BR" smtClean="0"/>
              <a:pPr/>
              <a:t>15/04/2012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99B4D-A2D0-4932-9DA0-C50BC690531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pt-BR" sz="4000" b="1" i="1" dirty="0" smtClean="0"/>
              <a:t>Quem nos separará? Quem vai nos separar do amor de Cristo, quem nos separará?/   Se ele é por nós, quem será, quem será contra nós? Quem vai nos separar do amor de Cristo, quem será?</a:t>
            </a:r>
          </a:p>
          <a:p>
            <a:pPr lvl="0" algn="ctr">
              <a:buNone/>
            </a:pPr>
            <a:r>
              <a:rPr lang="pt-BR" sz="4000" dirty="0" smtClean="0"/>
              <a:t>1. Nem a angústia nem a fome, nem a nudez ou a tribulação. Perigo ou espada, toda a perseguição?</a:t>
            </a:r>
          </a:p>
          <a:p>
            <a:pPr algn="ctr">
              <a:buNone/>
            </a:pPr>
            <a:endParaRPr lang="pt-BR" sz="4000" dirty="0" smtClean="0"/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>
            <a:normAutofit fontScale="85000" lnSpcReduction="10000"/>
          </a:bodyPr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10. Houve uma grande reunião em Jerusalém para resolver a questão de seguir ou não os costumes </a:t>
            </a: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dos judeus, </a:t>
            </a: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não é? Ali </a:t>
            </a: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acabaram </a:t>
            </a: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as diferenças entre você, Tiago e Pedro, ou estou enganado?</a:t>
            </a:r>
            <a:endParaRPr lang="pt-BR" sz="33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11. Parece que você teve também problemas com Barnabé, seu primeiro companheiro de viagens e missão. E com Pedro? Parece que você chamou-lhe a atenção na frente de todos. É verdade? Conte como foi.</a:t>
            </a:r>
            <a:endParaRPr lang="pt-BR" sz="33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12. Suas falas e discursos nos Atos dos Apóstolos são perfeitos. </a:t>
            </a: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Herodes </a:t>
            </a:r>
            <a:r>
              <a:rPr lang="pt-BR" sz="33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Agripa</a:t>
            </a: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diz que você fala tão bem que quase o convence a se tornar cristão. É mesmo?</a:t>
            </a:r>
            <a:endParaRPr lang="pt-BR" sz="33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13. Mas você deixou comunidades cristãs espalhadas por todo aquele mundo, não? Conte-nos como foi.</a:t>
            </a:r>
            <a:endParaRPr lang="pt-BR" sz="33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33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14. Agora fale um pouco da campanha pelos pobres da Judéia.</a:t>
            </a:r>
            <a:endParaRPr lang="pt-BR" sz="3300" dirty="0" smtClean="0">
              <a:latin typeface="Arial" pitchFamily="34" charset="0"/>
              <a:cs typeface="Arial" pitchFamily="34" charset="0"/>
            </a:endParaRP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7"/>
            <a:ext cx="914400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pt-BR" dirty="0" smtClean="0"/>
              <a:t>A REALIDADE NO TEMPO DO NT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pt-BR" sz="3600" b="1" dirty="0" smtClean="0"/>
              <a:t>REALIDADE POLÍTICA</a:t>
            </a:r>
          </a:p>
          <a:p>
            <a:pPr algn="ctr">
              <a:buNone/>
            </a:pPr>
            <a:r>
              <a:rPr lang="pt-BR" sz="3600" dirty="0" smtClean="0"/>
              <a:t>Mundo globalizado, as nações eram Províncias.</a:t>
            </a:r>
          </a:p>
          <a:p>
            <a:pPr algn="ctr">
              <a:buNone/>
            </a:pPr>
            <a:r>
              <a:rPr lang="pt-BR" sz="3600" b="1" dirty="0" smtClean="0"/>
              <a:t>César</a:t>
            </a:r>
            <a:r>
              <a:rPr lang="pt-BR" sz="3600" dirty="0" smtClean="0"/>
              <a:t>,</a:t>
            </a:r>
          </a:p>
          <a:p>
            <a:pPr>
              <a:buNone/>
            </a:pPr>
            <a:r>
              <a:rPr lang="pt-BR" sz="3600" dirty="0" smtClean="0"/>
              <a:t> o único rei, o onipotente, o pai, o patrono de todos os clientes,  que lhe deviam “</a:t>
            </a:r>
            <a:r>
              <a:rPr lang="pt-BR" sz="3600" dirty="0" err="1" smtClean="0"/>
              <a:t>fides</a:t>
            </a:r>
            <a:r>
              <a:rPr lang="pt-BR" sz="3600" dirty="0" smtClean="0"/>
              <a:t>” e gratidão. Dava paz e segurança, sua chegada era evangelho, era o único senhor, salvador, sumo pontífice, filho de deus, augusto, divino, o deus acessível.</a:t>
            </a:r>
          </a:p>
          <a:p>
            <a:pPr algn="ctr">
              <a:buNone/>
            </a:pPr>
            <a:r>
              <a:rPr lang="pt-BR" sz="3600" dirty="0" smtClean="0"/>
              <a:t>Respeitava o Sinédrio e as </a:t>
            </a:r>
            <a:r>
              <a:rPr lang="pt-BR" sz="3600" dirty="0" err="1" smtClean="0"/>
              <a:t>Ekklesias</a:t>
            </a:r>
            <a:endParaRPr lang="pt-B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t-BR" dirty="0" smtClean="0"/>
              <a:t>A REALIDADE SOCIAL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805264"/>
          </a:xfrm>
        </p:spPr>
        <p:txBody>
          <a:bodyPr/>
          <a:lstStyle/>
          <a:p>
            <a:pPr algn="ctr">
              <a:buNone/>
            </a:pPr>
            <a:r>
              <a:rPr lang="pt-BR" dirty="0" smtClean="0"/>
              <a:t>Sociedade essencialmente desigual de patronos e clientes. Não havia relacionamento horizontal.</a:t>
            </a:r>
          </a:p>
          <a:p>
            <a:pPr algn="ctr">
              <a:buNone/>
            </a:pPr>
            <a:endParaRPr lang="pt-BR" dirty="0" smtClean="0"/>
          </a:p>
          <a:p>
            <a:pPr algn="ctr">
              <a:buNone/>
            </a:pPr>
            <a:endParaRPr lang="pt-BR" dirty="0" smtClean="0"/>
          </a:p>
          <a:p>
            <a:pPr algn="ctr">
              <a:buNone/>
            </a:pPr>
            <a:endParaRPr lang="pt-BR" dirty="0" smtClean="0"/>
          </a:p>
          <a:p>
            <a:pPr algn="ctr">
              <a:buNone/>
            </a:pPr>
            <a:endParaRPr lang="pt-BR" dirty="0" smtClean="0"/>
          </a:p>
          <a:p>
            <a:pPr algn="ctr">
              <a:buNone/>
            </a:pPr>
            <a:endParaRPr lang="pt-BR" dirty="0" smtClean="0"/>
          </a:p>
          <a:p>
            <a:pPr algn="ctr">
              <a:buNone/>
            </a:pPr>
            <a:r>
              <a:rPr lang="pt-BR" dirty="0" smtClean="0"/>
              <a:t>No mundo grego a cabeça são os sábios e os dirigentes. Os trabalhadores são os membros inferiores. A origem vale mais que o dinheiro.</a:t>
            </a:r>
          </a:p>
          <a:p>
            <a:pPr algn="ctr">
              <a:buNone/>
            </a:pPr>
            <a:endParaRPr lang="pt-BR" dirty="0"/>
          </a:p>
        </p:txBody>
      </p:sp>
      <p:pic>
        <p:nvPicPr>
          <p:cNvPr id="4" name="Imagem 3" descr="D:\piramid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842493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t-BR" dirty="0" smtClean="0"/>
              <a:t>A REALIDADE ECONÔMICA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t-BR" sz="4000" dirty="0" smtClean="0"/>
              <a:t>O Império Romano explorava aquela região toda. O sistema de patronato e clientela era máscara. </a:t>
            </a:r>
          </a:p>
          <a:p>
            <a:pPr>
              <a:buNone/>
            </a:pPr>
            <a:r>
              <a:rPr lang="pt-BR" sz="4000" dirty="0" smtClean="0"/>
              <a:t>“Tosquiar as províncias, não barbear.”</a:t>
            </a:r>
          </a:p>
          <a:p>
            <a:pPr>
              <a:buNone/>
            </a:pPr>
            <a:r>
              <a:rPr lang="pt-BR" sz="4000" dirty="0" smtClean="0"/>
              <a:t>Na Palestina, semi-árido, os “publicanos”, os dízimos e taxas do Templo e o ano sábatico pioravam a situação.</a:t>
            </a:r>
          </a:p>
          <a:p>
            <a:pPr>
              <a:buNone/>
            </a:pPr>
            <a:r>
              <a:rPr lang="pt-BR" sz="4000" dirty="0" smtClean="0"/>
              <a:t>Fome, </a:t>
            </a:r>
            <a:r>
              <a:rPr lang="pt-BR" sz="4000" dirty="0" err="1" smtClean="0"/>
              <a:t>consequências</a:t>
            </a:r>
            <a:r>
              <a:rPr lang="pt-BR" sz="4000" dirty="0" smtClean="0"/>
              <a:t> e importância do pão.</a:t>
            </a:r>
            <a:endParaRPr lang="pt-B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pt-BR" dirty="0" smtClean="0"/>
              <a:t>A REALIDADE CULTURAL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836712"/>
            <a:ext cx="8964488" cy="6021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4400" dirty="0" smtClean="0"/>
              <a:t>Monoteísmo x Politeísmo: uma divindade p/ cada atividade, representadas nas mais diversas figuras. Refletem a sociedade humana dividida em classes.</a:t>
            </a:r>
          </a:p>
          <a:p>
            <a:pPr>
              <a:buNone/>
            </a:pPr>
            <a:r>
              <a:rPr lang="pt-BR" sz="4400" dirty="0" smtClean="0"/>
              <a:t>Judaísmo, religião do Livro. A Lei tem normas de comportamento. </a:t>
            </a:r>
          </a:p>
          <a:p>
            <a:pPr algn="ctr">
              <a:buNone/>
            </a:pPr>
            <a:r>
              <a:rPr lang="pt-BR" sz="4400" dirty="0" smtClean="0"/>
              <a:t>O gentio é pecador.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MOVIMENTOS RELIGIOSOS</a:t>
            </a:r>
            <a:br>
              <a:rPr lang="pt-BR" dirty="0" smtClean="0"/>
            </a:br>
            <a:r>
              <a:rPr lang="pt-BR" dirty="0" smtClean="0"/>
              <a:t>NO TEMPO DE JESUS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0" y="1412776"/>
          <a:ext cx="9144000" cy="5445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754129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FARISEUS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SADUCEUS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ESSÊNIOS</a:t>
                      </a:r>
                      <a:endParaRPr lang="pt-BR" sz="2800" dirty="0"/>
                    </a:p>
                  </a:txBody>
                  <a:tcPr/>
                </a:tc>
              </a:tr>
              <a:tr h="1009889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QUEM?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Escribas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S. </a:t>
                      </a:r>
                      <a:r>
                        <a:rPr lang="pt-BR" sz="2800" dirty="0" err="1" smtClean="0"/>
                        <a:t>Sacerd</a:t>
                      </a:r>
                      <a:r>
                        <a:rPr lang="pt-BR" sz="2800" dirty="0" smtClean="0"/>
                        <a:t>. e Anciãos</a:t>
                      </a:r>
                      <a:r>
                        <a:rPr lang="pt-BR" sz="2800" baseline="0" dirty="0" smtClean="0"/>
                        <a:t> 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err="1" smtClean="0"/>
                        <a:t>Enclausura-dos</a:t>
                      </a:r>
                      <a:endParaRPr lang="pt-BR" sz="2800" dirty="0"/>
                    </a:p>
                  </a:txBody>
                  <a:tcPr/>
                </a:tc>
              </a:tr>
              <a:tr h="1009889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C/ OS ROMANOS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smtClean="0"/>
                        <a:t>Acomodados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Amigos 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Fora do horizonte</a:t>
                      </a:r>
                      <a:endParaRPr lang="pt-BR" sz="2800" dirty="0"/>
                    </a:p>
                  </a:txBody>
                  <a:tcPr/>
                </a:tc>
              </a:tr>
              <a:tr h="553810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ECONOMIA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Pobres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Ricos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Pobres</a:t>
                      </a:r>
                      <a:endParaRPr lang="pt-BR" sz="2800" dirty="0"/>
                    </a:p>
                  </a:txBody>
                  <a:tcPr/>
                </a:tc>
              </a:tr>
              <a:tr h="553810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C/ O POVO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populares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odiados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respeitados</a:t>
                      </a:r>
                      <a:endParaRPr lang="pt-BR" sz="2800" dirty="0"/>
                    </a:p>
                  </a:txBody>
                  <a:tcPr/>
                </a:tc>
              </a:tr>
              <a:tr h="553810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A</a:t>
                      </a:r>
                      <a:r>
                        <a:rPr lang="pt-BR" sz="2800" baseline="0" dirty="0" smtClean="0"/>
                        <a:t> LEI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10 + 603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Só os 10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Rigor total</a:t>
                      </a:r>
                      <a:endParaRPr lang="pt-BR" sz="2800" dirty="0"/>
                    </a:p>
                  </a:txBody>
                  <a:tcPr/>
                </a:tc>
              </a:tr>
              <a:tr h="1009889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RESSURREI-ÇÃO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Sim, no final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Morreu, acabou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Já</a:t>
                      </a:r>
                      <a:endParaRPr lang="pt-BR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pt-BR" dirty="0" smtClean="0"/>
              <a:t>DATAS DO NOVO TESTAMENTO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BR" b="1" dirty="0" smtClean="0"/>
              <a:t>Datas     Acontecimentos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   30       Morte-Ressurreição de Jesus.</a:t>
            </a:r>
          </a:p>
          <a:p>
            <a:pPr>
              <a:buNone/>
            </a:pPr>
            <a:r>
              <a:rPr lang="pt-BR" dirty="0" smtClean="0"/>
              <a:t>   35       Conversão de Paulo.</a:t>
            </a:r>
          </a:p>
          <a:p>
            <a:pPr>
              <a:buNone/>
            </a:pPr>
            <a:r>
              <a:rPr lang="pt-BR" dirty="0" smtClean="0"/>
              <a:t>   49       Judeus expulsos de Roma.</a:t>
            </a:r>
          </a:p>
          <a:p>
            <a:pPr>
              <a:buNone/>
            </a:pPr>
            <a:r>
              <a:rPr lang="pt-BR" dirty="0" smtClean="0"/>
              <a:t>   54       Judeus podem voltar/ Cartas de Paulo.</a:t>
            </a:r>
          </a:p>
          <a:p>
            <a:pPr>
              <a:buNone/>
            </a:pPr>
            <a:r>
              <a:rPr lang="pt-BR" dirty="0" smtClean="0"/>
              <a:t>   64       Perseguição em Roma.</a:t>
            </a:r>
          </a:p>
          <a:p>
            <a:pPr>
              <a:buNone/>
            </a:pPr>
            <a:r>
              <a:rPr lang="pt-BR" dirty="0" smtClean="0"/>
              <a:t>   66       Guerra judaica/  67 Mc.</a:t>
            </a:r>
          </a:p>
          <a:p>
            <a:pPr>
              <a:buNone/>
            </a:pPr>
            <a:r>
              <a:rPr lang="pt-BR" dirty="0" smtClean="0"/>
              <a:t>   70       Destruição de Jerusalém.</a:t>
            </a:r>
          </a:p>
          <a:p>
            <a:pPr>
              <a:buNone/>
            </a:pPr>
            <a:r>
              <a:rPr lang="pt-BR" dirty="0" smtClean="0"/>
              <a:t>   85       Decreto de </a:t>
            </a:r>
            <a:r>
              <a:rPr lang="pt-BR" dirty="0" err="1" smtClean="0"/>
              <a:t>Jâmnia</a:t>
            </a:r>
            <a:r>
              <a:rPr lang="pt-BR" dirty="0" smtClean="0"/>
              <a:t>: cristãos são excluídos.        	     Evangelhos Mt e Lc.</a:t>
            </a:r>
          </a:p>
          <a:p>
            <a:pPr>
              <a:buNone/>
            </a:pPr>
            <a:r>
              <a:rPr lang="pt-BR" dirty="0" smtClean="0"/>
              <a:t>   90       Culto imperial. “</a:t>
            </a:r>
            <a:r>
              <a:rPr lang="pt-BR" dirty="0" err="1" smtClean="0"/>
              <a:t>Religio</a:t>
            </a:r>
            <a:r>
              <a:rPr lang="pt-BR" dirty="0" smtClean="0"/>
              <a:t> </a:t>
            </a:r>
            <a:r>
              <a:rPr lang="pt-BR" dirty="0" err="1" smtClean="0"/>
              <a:t>illicita</a:t>
            </a:r>
            <a:r>
              <a:rPr lang="pt-BR" dirty="0" smtClean="0"/>
              <a:t>”. Jo.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pt-BR" b="1" dirty="0" smtClean="0"/>
              <a:t>A LITERATURA PAULINA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/>
          <a:lstStyle/>
          <a:p>
            <a:pPr>
              <a:buNone/>
            </a:pPr>
            <a:r>
              <a:rPr lang="pt-BR" dirty="0" smtClean="0"/>
              <a:t>RO   CO   </a:t>
            </a:r>
            <a:r>
              <a:rPr lang="pt-BR" dirty="0" err="1" smtClean="0"/>
              <a:t>CO</a:t>
            </a:r>
            <a:r>
              <a:rPr lang="pt-BR" dirty="0" smtClean="0"/>
              <a:t>   GA   E    FI   CO   TE   </a:t>
            </a:r>
            <a:r>
              <a:rPr lang="pt-BR" dirty="0" err="1" smtClean="0"/>
              <a:t>TE</a:t>
            </a:r>
            <a:r>
              <a:rPr lang="pt-BR" dirty="0" smtClean="0"/>
              <a:t>   TI </a:t>
            </a:r>
            <a:r>
              <a:rPr lang="pt-BR" dirty="0" err="1" smtClean="0"/>
              <a:t>TI</a:t>
            </a:r>
            <a:r>
              <a:rPr lang="pt-BR" dirty="0" smtClean="0"/>
              <a:t> </a:t>
            </a:r>
            <a:r>
              <a:rPr lang="pt-BR" dirty="0" err="1" smtClean="0"/>
              <a:t>TI</a:t>
            </a:r>
            <a:r>
              <a:rPr lang="pt-BR" dirty="0" smtClean="0"/>
              <a:t>   FIL   HE</a:t>
            </a:r>
          </a:p>
          <a:p>
            <a:pPr>
              <a:buNone/>
            </a:pPr>
            <a:r>
              <a:rPr lang="pt-BR" dirty="0" smtClean="0"/>
              <a:t> P       </a:t>
            </a:r>
            <a:r>
              <a:rPr lang="pt-BR" dirty="0" err="1" smtClean="0"/>
              <a:t>P</a:t>
            </a:r>
            <a:r>
              <a:rPr lang="pt-BR" dirty="0" smtClean="0"/>
              <a:t>     </a:t>
            </a:r>
            <a:r>
              <a:rPr lang="pt-BR" dirty="0" err="1" smtClean="0"/>
              <a:t>P</a:t>
            </a:r>
            <a:r>
              <a:rPr lang="pt-BR" dirty="0" smtClean="0"/>
              <a:t>      </a:t>
            </a:r>
            <a:r>
              <a:rPr lang="pt-BR" dirty="0" err="1" smtClean="0"/>
              <a:t>P</a:t>
            </a:r>
            <a:r>
              <a:rPr lang="pt-BR" dirty="0" smtClean="0"/>
              <a:t>    </a:t>
            </a:r>
            <a:r>
              <a:rPr lang="pt-BR" dirty="0" err="1" smtClean="0"/>
              <a:t>pP</a:t>
            </a:r>
            <a:r>
              <a:rPr lang="pt-BR" dirty="0" smtClean="0"/>
              <a:t>   P    </a:t>
            </a:r>
            <a:r>
              <a:rPr lang="pt-BR" dirty="0" err="1" smtClean="0"/>
              <a:t>pP</a:t>
            </a:r>
            <a:r>
              <a:rPr lang="pt-BR" dirty="0" smtClean="0"/>
              <a:t>     P    </a:t>
            </a:r>
            <a:r>
              <a:rPr lang="pt-BR" dirty="0" err="1" smtClean="0"/>
              <a:t>pP</a:t>
            </a:r>
            <a:r>
              <a:rPr lang="pt-BR" dirty="0" smtClean="0"/>
              <a:t>       </a:t>
            </a:r>
            <a:r>
              <a:rPr lang="pt-BR" dirty="0" err="1" smtClean="0"/>
              <a:t>pP</a:t>
            </a:r>
            <a:r>
              <a:rPr lang="pt-BR" dirty="0" smtClean="0"/>
              <a:t>      P     N</a:t>
            </a:r>
          </a:p>
          <a:p>
            <a:pPr marL="514350" indent="-514350">
              <a:buAutoNum type="arabicPlain" startAt="57"/>
            </a:pPr>
            <a:r>
              <a:rPr lang="pt-BR" dirty="0" smtClean="0"/>
              <a:t> 56    56    54    85   55   85   51   ?        111    55   80</a:t>
            </a:r>
          </a:p>
          <a:p>
            <a:pPr marL="514350" indent="-514350">
              <a:buNone/>
            </a:pPr>
            <a:endParaRPr lang="pt-BR" dirty="0" smtClean="0"/>
          </a:p>
          <a:p>
            <a:pPr marL="514350" indent="-514350" algn="ctr">
              <a:buNone/>
            </a:pPr>
            <a:r>
              <a:rPr lang="pt-BR" sz="4400" u="sng" dirty="0" smtClean="0"/>
              <a:t>Pergunta</a:t>
            </a:r>
            <a:r>
              <a:rPr lang="pt-BR" sz="4400" dirty="0" smtClean="0"/>
              <a:t>: Qual o critério dessa ordem?</a:t>
            </a:r>
          </a:p>
          <a:p>
            <a:pPr marL="514350" indent="-514350">
              <a:buNone/>
            </a:pPr>
            <a:endParaRPr lang="pt-BR" dirty="0" smtClean="0"/>
          </a:p>
          <a:p>
            <a:pPr marL="514350" indent="-514350" algn="ctr">
              <a:buNone/>
            </a:pPr>
            <a:r>
              <a:rPr lang="pt-BR" sz="4400" dirty="0" smtClean="0"/>
              <a:t>Já consta no “Canon Muratori”, que parece cópia de documento anterior ao ano 200.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pt-BR" b="1" dirty="0" smtClean="0"/>
              <a:t>A ESTRUTURA DAS CARTAS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80526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pt-BR" sz="4400" dirty="0" smtClean="0"/>
              <a:t>Remetentes e destinatários</a:t>
            </a:r>
          </a:p>
          <a:p>
            <a:pPr>
              <a:buFont typeface="Wingdings" pitchFamily="2" charset="2"/>
              <a:buChar char="ü"/>
            </a:pPr>
            <a:r>
              <a:rPr lang="pt-BR" sz="4400" dirty="0" smtClean="0"/>
              <a:t>Saudação inicial</a:t>
            </a:r>
          </a:p>
          <a:p>
            <a:pPr>
              <a:buFont typeface="Wingdings" pitchFamily="2" charset="2"/>
              <a:buChar char="ü"/>
            </a:pPr>
            <a:r>
              <a:rPr lang="pt-BR" sz="4400" dirty="0" smtClean="0"/>
              <a:t>Ação de graças</a:t>
            </a:r>
          </a:p>
          <a:p>
            <a:pPr>
              <a:buFont typeface="Wingdings" pitchFamily="2" charset="2"/>
              <a:buChar char="ü"/>
            </a:pPr>
            <a:r>
              <a:rPr lang="pt-BR" sz="4400" dirty="0" smtClean="0"/>
              <a:t>Corpo da carta</a:t>
            </a:r>
          </a:p>
          <a:p>
            <a:pPr>
              <a:buFont typeface="Wingdings" pitchFamily="2" charset="2"/>
              <a:buChar char="ü"/>
            </a:pPr>
            <a:r>
              <a:rPr lang="pt-BR" sz="4400" dirty="0" smtClean="0"/>
              <a:t>Últimas recomendações (</a:t>
            </a:r>
            <a:r>
              <a:rPr lang="pt-BR" sz="4400" dirty="0" err="1" smtClean="0"/>
              <a:t>parênese</a:t>
            </a:r>
            <a:r>
              <a:rPr lang="pt-BR" sz="4400" dirty="0" smtClean="0"/>
              <a:t>)</a:t>
            </a:r>
          </a:p>
          <a:p>
            <a:pPr>
              <a:buFont typeface="Wingdings" pitchFamily="2" charset="2"/>
              <a:buChar char="ü"/>
            </a:pPr>
            <a:r>
              <a:rPr lang="pt-BR" sz="4400" dirty="0" smtClean="0"/>
              <a:t>Lembranças e saudações finais</a:t>
            </a:r>
          </a:p>
          <a:p>
            <a:pPr>
              <a:buFont typeface="Wingdings" pitchFamily="2" charset="2"/>
              <a:buChar char="ü"/>
            </a:pPr>
            <a:r>
              <a:rPr lang="pt-BR" sz="4400" dirty="0" smtClean="0"/>
              <a:t>Assinatura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8640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476672"/>
            <a:ext cx="8640960" cy="6048672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rabicPeriod" startAt="2"/>
            </a:pPr>
            <a:r>
              <a:rPr lang="pt-BR" sz="4400" dirty="0" smtClean="0"/>
              <a:t>Nem a morte, nem a vida, nem os anjos, dominações, presente e nem futuro, poderes nem pressões!</a:t>
            </a:r>
          </a:p>
          <a:p>
            <a:pPr marL="742950" lvl="0" indent="-742950">
              <a:buFont typeface="+mj-lt"/>
              <a:buAutoNum type="arabicPeriod" startAt="2"/>
            </a:pPr>
            <a:r>
              <a:rPr lang="pt-BR" sz="4400" dirty="0" smtClean="0"/>
              <a:t>Nem as forças das alturas, nem as forças das profundezas, nenhuma das criaturas, nem toda a natureza!</a:t>
            </a:r>
          </a:p>
          <a:p>
            <a:pPr marL="514350" indent="-514350">
              <a:buFont typeface="+mj-lt"/>
              <a:buAutoNum type="arabicPeriod" startAt="2"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t-BR" b="1" dirty="0" smtClean="0"/>
              <a:t>ASSEMBLEIA DAS COMUNIDADES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sz="3600" dirty="0" smtClean="0"/>
              <a:t>De onde são vocês? Situação do lugar.</a:t>
            </a:r>
          </a:p>
          <a:p>
            <a:pPr>
              <a:buFont typeface="Wingdings" pitchFamily="2" charset="2"/>
              <a:buChar char="Ø"/>
            </a:pPr>
            <a:r>
              <a:rPr lang="pt-BR" sz="3600" dirty="0" smtClean="0"/>
              <a:t>Como começou a comunidade cristã?</a:t>
            </a:r>
          </a:p>
          <a:p>
            <a:pPr>
              <a:buFont typeface="Wingdings" pitchFamily="2" charset="2"/>
              <a:buChar char="Ø"/>
            </a:pPr>
            <a:r>
              <a:rPr lang="pt-BR" sz="3600" dirty="0" smtClean="0"/>
              <a:t>Que tipo de pessoas participam?</a:t>
            </a:r>
          </a:p>
          <a:p>
            <a:pPr>
              <a:buFont typeface="Wingdings" pitchFamily="2" charset="2"/>
              <a:buChar char="Ø"/>
            </a:pPr>
            <a:r>
              <a:rPr lang="pt-BR" sz="3600" dirty="0" smtClean="0"/>
              <a:t>Que problemas a comunidade enfrentava?</a:t>
            </a:r>
          </a:p>
          <a:p>
            <a:pPr>
              <a:buFont typeface="Wingdings" pitchFamily="2" charset="2"/>
              <a:buChar char="Ø"/>
            </a:pPr>
            <a:r>
              <a:rPr lang="pt-BR" sz="3600" dirty="0" smtClean="0"/>
              <a:t>O que levou Paulo a escrever a essa comunidade?</a:t>
            </a:r>
          </a:p>
          <a:p>
            <a:pPr>
              <a:buFont typeface="Wingdings" pitchFamily="2" charset="2"/>
              <a:buChar char="Ø"/>
            </a:pPr>
            <a:r>
              <a:rPr lang="pt-BR" sz="3600" dirty="0" smtClean="0"/>
              <a:t>Que lições podemos aprender da </a:t>
            </a:r>
            <a:r>
              <a:rPr lang="pt-BR" sz="3600" dirty="0" err="1" smtClean="0"/>
              <a:t>correspon-dência</a:t>
            </a:r>
            <a:r>
              <a:rPr lang="pt-BR" sz="3600" dirty="0" smtClean="0"/>
              <a:t> de </a:t>
            </a:r>
            <a:r>
              <a:rPr lang="pt-BR" sz="3600" smtClean="0"/>
              <a:t>Paulo com </a:t>
            </a:r>
            <a:r>
              <a:rPr lang="pt-BR" sz="3600" dirty="0" smtClean="0"/>
              <a:t>essa comunidade?</a:t>
            </a:r>
            <a:endParaRPr lang="pt-B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 CRISTOLOGIA DE PAULO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t-BR" sz="4000" dirty="0" smtClean="0"/>
              <a:t>De baixo para cima</a:t>
            </a:r>
          </a:p>
          <a:p>
            <a:pPr>
              <a:buNone/>
            </a:pPr>
            <a:r>
              <a:rPr lang="pt-BR" sz="4000" dirty="0" smtClean="0"/>
              <a:t>Fez-se maldito p/ livrar da maldição</a:t>
            </a:r>
          </a:p>
          <a:p>
            <a:pPr>
              <a:buNone/>
            </a:pPr>
            <a:r>
              <a:rPr lang="pt-BR" sz="4000" dirty="0" smtClean="0"/>
              <a:t>Inverte o caminho da humanidade – novo Adão</a:t>
            </a:r>
          </a:p>
          <a:p>
            <a:pPr>
              <a:buNone/>
            </a:pPr>
            <a:r>
              <a:rPr lang="pt-BR" sz="4000" dirty="0" smtClean="0"/>
              <a:t>Filho, obediente até a cruz</a:t>
            </a:r>
          </a:p>
          <a:p>
            <a:pPr>
              <a:buNone/>
            </a:pPr>
            <a:r>
              <a:rPr lang="pt-BR" sz="4000" dirty="0" smtClean="0"/>
              <a:t>Deus aprova ressuscitando-o</a:t>
            </a:r>
          </a:p>
          <a:p>
            <a:pPr>
              <a:buNone/>
            </a:pPr>
            <a:r>
              <a:rPr lang="pt-BR" sz="4000" dirty="0" smtClean="0"/>
              <a:t>Messias (Cristo) e Senhor</a:t>
            </a:r>
          </a:p>
          <a:p>
            <a:pPr>
              <a:buNone/>
            </a:pPr>
            <a:r>
              <a:rPr lang="pt-BR" sz="4000" dirty="0" smtClean="0"/>
              <a:t>Virá</a:t>
            </a:r>
            <a:endParaRPr lang="pt-B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pt-BR" dirty="0" smtClean="0"/>
              <a:t>A ECLESIOLOGIA DE PAULO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pt-BR" sz="3600" dirty="0" smtClean="0"/>
              <a:t>Assembléia dos pobres</a:t>
            </a:r>
          </a:p>
          <a:p>
            <a:pPr>
              <a:buFont typeface="Wingdings" pitchFamily="2" charset="2"/>
              <a:buChar char="v"/>
            </a:pPr>
            <a:r>
              <a:rPr lang="pt-BR" sz="3600" dirty="0" smtClean="0"/>
              <a:t>Reúne-se nas casas</a:t>
            </a:r>
          </a:p>
          <a:p>
            <a:pPr>
              <a:buFont typeface="Wingdings" pitchFamily="2" charset="2"/>
              <a:buChar char="v"/>
            </a:pPr>
            <a:r>
              <a:rPr lang="pt-BR" sz="3600" dirty="0" smtClean="0"/>
              <a:t>Rede de comunidades</a:t>
            </a:r>
          </a:p>
          <a:p>
            <a:pPr>
              <a:buFont typeface="Wingdings" pitchFamily="2" charset="2"/>
              <a:buChar char="v"/>
            </a:pPr>
            <a:r>
              <a:rPr lang="pt-BR" sz="3600" dirty="0" smtClean="0"/>
              <a:t>Direção-animação coletiva</a:t>
            </a:r>
          </a:p>
          <a:p>
            <a:pPr>
              <a:buFont typeface="Wingdings" pitchFamily="2" charset="2"/>
              <a:buChar char="v"/>
            </a:pPr>
            <a:r>
              <a:rPr lang="pt-BR" sz="3600" dirty="0" smtClean="0"/>
              <a:t>Divisão de ministérios</a:t>
            </a:r>
          </a:p>
          <a:p>
            <a:pPr>
              <a:buFont typeface="Wingdings" pitchFamily="2" charset="2"/>
              <a:buChar char="v"/>
            </a:pPr>
            <a:r>
              <a:rPr lang="pt-BR" sz="3600" dirty="0" smtClean="0"/>
              <a:t>Corpo de Cristo (diferentes, não desiguais)</a:t>
            </a:r>
          </a:p>
          <a:p>
            <a:pPr>
              <a:buFont typeface="Wingdings" pitchFamily="2" charset="2"/>
              <a:buChar char="v"/>
            </a:pPr>
            <a:r>
              <a:rPr lang="pt-BR" sz="3600" dirty="0" smtClean="0"/>
              <a:t>Condena desigualdades do mundo</a:t>
            </a:r>
          </a:p>
          <a:p>
            <a:pPr>
              <a:buFont typeface="Wingdings" pitchFamily="2" charset="2"/>
              <a:buChar char="v"/>
            </a:pPr>
            <a:r>
              <a:rPr lang="pt-BR" sz="3600" dirty="0" smtClean="0"/>
              <a:t>Luz nas trevas da corrupção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t-BR" dirty="0" smtClean="0"/>
              <a:t>A ESCATOLOGIA DE PAULO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pt-BR" sz="4400" dirty="0" smtClean="0"/>
              <a:t>1Ts Parusia próxima (</a:t>
            </a:r>
            <a:r>
              <a:rPr lang="pt-BR" sz="4400" dirty="0" err="1" smtClean="0"/>
              <a:t>Cabiros</a:t>
            </a:r>
            <a:r>
              <a:rPr lang="pt-BR" sz="4400" dirty="0" smtClean="0"/>
              <a:t>)</a:t>
            </a:r>
          </a:p>
          <a:p>
            <a:pPr>
              <a:buFont typeface="Courier New" pitchFamily="49" charset="0"/>
              <a:buChar char="o"/>
            </a:pPr>
            <a:r>
              <a:rPr lang="pt-BR" sz="4400" dirty="0" smtClean="0"/>
              <a:t>1Cor 15 Transformação do mundo</a:t>
            </a:r>
          </a:p>
          <a:p>
            <a:pPr>
              <a:buFont typeface="Courier New" pitchFamily="49" charset="0"/>
              <a:buChar char="o"/>
            </a:pPr>
            <a:r>
              <a:rPr lang="pt-BR" sz="4400" dirty="0" smtClean="0"/>
              <a:t>Escatologia pessoal 2Cor 5</a:t>
            </a:r>
          </a:p>
          <a:p>
            <a:pPr>
              <a:buFont typeface="Courier New" pitchFamily="49" charset="0"/>
              <a:buChar char="o"/>
            </a:pPr>
            <a:r>
              <a:rPr lang="pt-BR" sz="4400" dirty="0" smtClean="0"/>
              <a:t>Escatologia pessoal </a:t>
            </a:r>
            <a:r>
              <a:rPr lang="pt-BR" sz="4400" dirty="0" err="1" smtClean="0"/>
              <a:t>Fl</a:t>
            </a:r>
            <a:r>
              <a:rPr lang="pt-BR" sz="4400" dirty="0" smtClean="0"/>
              <a:t> 1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ESPIRITUALIDADE DE PAULO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sz="4400" dirty="0" smtClean="0"/>
              <a:t>Jesus, meu senhor, meu patrão</a:t>
            </a:r>
          </a:p>
          <a:p>
            <a:pPr>
              <a:buFont typeface="Wingdings" pitchFamily="2" charset="2"/>
              <a:buChar char="Ø"/>
            </a:pPr>
            <a:r>
              <a:rPr lang="pt-BR" sz="4400" dirty="0" smtClean="0"/>
              <a:t>Oração contínua</a:t>
            </a:r>
          </a:p>
          <a:p>
            <a:pPr>
              <a:buFont typeface="Wingdings" pitchFamily="2" charset="2"/>
              <a:buChar char="Ø"/>
            </a:pPr>
            <a:r>
              <a:rPr lang="pt-BR" sz="4400" dirty="0" smtClean="0"/>
              <a:t>Obediência-coerência</a:t>
            </a:r>
          </a:p>
          <a:p>
            <a:pPr>
              <a:buFont typeface="Wingdings" pitchFamily="2" charset="2"/>
              <a:buChar char="Ø"/>
            </a:pPr>
            <a:r>
              <a:rPr lang="pt-BR" sz="4400" dirty="0" smtClean="0"/>
              <a:t>Coragem de mudar tudo</a:t>
            </a:r>
          </a:p>
          <a:p>
            <a:pPr>
              <a:buFont typeface="Wingdings" pitchFamily="2" charset="2"/>
              <a:buChar char="Ø"/>
            </a:pPr>
            <a:r>
              <a:rPr lang="pt-BR" sz="4400" dirty="0" err="1" smtClean="0"/>
              <a:t>Criança-Mãe-Pai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68759"/>
          </a:xfrm>
        </p:spPr>
        <p:txBody>
          <a:bodyPr>
            <a:normAutofit/>
          </a:bodyPr>
          <a:lstStyle/>
          <a:p>
            <a:r>
              <a:rPr lang="pt-BR" sz="4000" b="1" dirty="0" smtClean="0"/>
              <a:t>ORAÇÃO PARA PEDIR IGNORÂNCIA</a:t>
            </a:r>
            <a:endParaRPr lang="pt-BR" sz="40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9512" y="1124744"/>
            <a:ext cx="8496944" cy="5733256"/>
          </a:xfrm>
        </p:spPr>
        <p:txBody>
          <a:bodyPr>
            <a:noAutofit/>
          </a:bodyPr>
          <a:lstStyle/>
          <a:p>
            <a:r>
              <a:rPr lang="pt-BR" sz="4000" dirty="0">
                <a:solidFill>
                  <a:schemeClr val="tx1"/>
                </a:solidFill>
              </a:rPr>
              <a:t>Ó Deus, dai-me a graça de não saber nada, de ser ignorante, sem conhecimento, atrasado, para que, assim, eu possa aprender tudo, possa alcançar a verdadeira sabedoria, venha a ser capaz de admirar, de descobrir coisas novas, de me atualizar a cada momento da vida</a:t>
            </a:r>
            <a:r>
              <a:rPr lang="pt-BR" sz="40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404664"/>
            <a:ext cx="8964488" cy="64533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dirty="0" smtClean="0"/>
              <a:t>	</a:t>
            </a:r>
            <a:r>
              <a:rPr lang="pt-BR" sz="4000" dirty="0" smtClean="0"/>
              <a:t>Fazei </a:t>
            </a:r>
            <a:r>
              <a:rPr lang="pt-BR" sz="4000" dirty="0"/>
              <a:t>que eu não queira conhecer outra coisa que não seja Jesus Cristo e Jesus Cristo crucificado</a:t>
            </a:r>
            <a:r>
              <a:rPr lang="pt-BR" sz="4000" dirty="0" smtClean="0"/>
              <a:t>.</a:t>
            </a:r>
          </a:p>
          <a:p>
            <a:pPr algn="ctr">
              <a:buNone/>
            </a:pPr>
            <a:r>
              <a:rPr lang="pt-BR" sz="4000" dirty="0"/>
              <a:t>Que cada dia eu possa entender melhor o que significa ser discípulo de um marginal, seguidor de um homem condenado como ameaça ao sistema e criminoso irrecuperável, companheiro de alguém que foi eliminado como perigoso lixo da sociedade.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4000" dirty="0"/>
              <a:t>Que jamais eu pretenda saber qualquer coisa que não sirva para entender melhor o que isso significa.</a:t>
            </a:r>
          </a:p>
          <a:p>
            <a:pPr>
              <a:buNone/>
            </a:pPr>
            <a:r>
              <a:rPr lang="pt-BR" sz="4000" dirty="0" smtClean="0"/>
              <a:t>Livrai-me</a:t>
            </a:r>
            <a:r>
              <a:rPr lang="pt-BR" sz="4000" dirty="0"/>
              <a:t>, Senhor, de ser o “</a:t>
            </a:r>
            <a:r>
              <a:rPr lang="pt-BR" sz="4000" dirty="0" err="1"/>
              <a:t>Sabe-tudo</a:t>
            </a:r>
            <a:r>
              <a:rPr lang="pt-BR" sz="4000" dirty="0"/>
              <a:t>”!</a:t>
            </a:r>
          </a:p>
          <a:p>
            <a:pPr>
              <a:buNone/>
            </a:pPr>
            <a:r>
              <a:rPr lang="pt-BR" sz="4000" dirty="0"/>
              <a:t>Livrai-me de parecer um mestre!</a:t>
            </a:r>
          </a:p>
          <a:p>
            <a:pPr>
              <a:buNone/>
            </a:pPr>
            <a:r>
              <a:rPr lang="pt-BR" sz="4000" dirty="0"/>
              <a:t>Livrai-me de ter a última palavra</a:t>
            </a:r>
            <a:r>
              <a:rPr lang="pt-BR" sz="4000" dirty="0" smtClean="0"/>
              <a:t>!</a:t>
            </a:r>
          </a:p>
          <a:p>
            <a:pPr>
              <a:buNone/>
            </a:pPr>
            <a:r>
              <a:rPr lang="pt-BR" sz="4000" dirty="0"/>
              <a:t>De ter todas as respostas, de, por um momento que seja, achar que nada tenho a aprender.</a:t>
            </a:r>
          </a:p>
          <a:p>
            <a:pPr>
              <a:buNone/>
            </a:pPr>
            <a:endParaRPr lang="pt-BR" dirty="0"/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-459432"/>
            <a:ext cx="8229600" cy="459432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3600" dirty="0"/>
              <a:t>Ensinai-me a ouvir os que nada têm a dizer.</a:t>
            </a:r>
          </a:p>
          <a:p>
            <a:pPr>
              <a:buNone/>
            </a:pPr>
            <a:r>
              <a:rPr lang="pt-BR" sz="3600" dirty="0"/>
              <a:t>Ensinai-me a aprender dos que não sabem, a alcançar a sabedoria dos analfabetos, a </a:t>
            </a:r>
            <a:r>
              <a:rPr lang="pt-BR" sz="3600" dirty="0" smtClean="0"/>
              <a:t>aprofundar </a:t>
            </a:r>
            <a:r>
              <a:rPr lang="pt-BR" sz="3600" dirty="0"/>
              <a:t>a minha fé na prática dos sem-estudos.</a:t>
            </a:r>
          </a:p>
          <a:p>
            <a:pPr>
              <a:buNone/>
            </a:pPr>
            <a:r>
              <a:rPr lang="pt-BR" sz="3600" dirty="0" smtClean="0"/>
              <a:t>Fazei </a:t>
            </a:r>
            <a:r>
              <a:rPr lang="pt-BR" sz="3600" dirty="0"/>
              <a:t>que eu perca a ilusão dos livros e dê mais valor à realidade da vida</a:t>
            </a:r>
            <a:r>
              <a:rPr lang="pt-BR" sz="3600" dirty="0" smtClean="0"/>
              <a:t>.</a:t>
            </a:r>
          </a:p>
          <a:p>
            <a:pPr>
              <a:buNone/>
            </a:pPr>
            <a:r>
              <a:rPr lang="pt-BR" sz="3600" dirty="0"/>
              <a:t>Que eu perca a ilusão das palavras bonitas e me empenhe cada vez mais no compromisso com a verdade.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67544" y="-504056"/>
            <a:ext cx="8229600" cy="504056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332656"/>
            <a:ext cx="8964488" cy="6525344"/>
          </a:xfrm>
        </p:spPr>
        <p:txBody>
          <a:bodyPr/>
          <a:lstStyle/>
          <a:p>
            <a:pPr>
              <a:buNone/>
            </a:pPr>
            <a:r>
              <a:rPr lang="pt-BR" sz="4400" dirty="0" smtClean="0"/>
              <a:t>Que eu tenha, acima de tudo, a sabedoria da cruz, a sabedoria do último lugar, que transforma em ilusão toda sabedoria, toda ciência, toda técnica, todo palavreado humano.</a:t>
            </a:r>
          </a:p>
          <a:p>
            <a:pPr>
              <a:buNone/>
            </a:pPr>
            <a:r>
              <a:rPr lang="pt-BR" sz="4400" dirty="0" smtClean="0"/>
              <a:t>	Pelo Cristo, de mãos grossas, analfabeto e condenado à morte, mas vivo para sempre. Amém!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0" y="316510"/>
            <a:ext cx="91440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B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Você tinha mesmo, o nome de Saulo e é um judeu de Tarso na Cilícia, próximo à fronteira com a Síria?</a:t>
            </a:r>
            <a:endParaRPr kumimoji="0" lang="pt-B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Você perseguiu mesmo os cristãos? Por quê?</a:t>
            </a:r>
            <a:endParaRPr kumimoji="0" lang="pt-B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Como foi a sua conversão? </a:t>
            </a:r>
            <a:endParaRPr kumimoji="0" lang="pt-B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Os Atos dos Apóstolos dizem que a conversão aconteceu perto de Damasco e que você ficou cego com a luz que viu, é verdade?</a:t>
            </a:r>
            <a:endParaRPr kumimoji="0" lang="pt-B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>
            <a:normAutofit fontScale="92500"/>
          </a:bodyPr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5.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De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Damasco você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foi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para Jerusalém, é verdade?</a:t>
            </a:r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6. Os judeus fecharam as portas de Damasco e, para sair da cidade, você teve de descer ao longo da muralha dentro de um cesto. É verdade?</a:t>
            </a:r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7. Você trabalhava mesmo para se manter? Não era a comunidade que o sustentava?</a:t>
            </a:r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8. Dizem que você morou muito tempo em Jerusalém, que lá estudou com Gamaliel, que fazia parte do grupo que apedrejou Estevão. Aliás,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nos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Atos dos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Apóstolos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você diz que era muito conhecido na cidade.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Em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suas cartas você diz outra coisa, não é verdade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r>
              <a:rPr lang="pt-BR" sz="3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3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Você </a:t>
            </a:r>
            <a:r>
              <a:rPr lang="pt-BR" sz="3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tem alguma rixa com Jerusalém?</a:t>
            </a:r>
            <a:r>
              <a:rPr lang="pt-BR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9.</a:t>
            </a:r>
            <a:r>
              <a:rPr lang="pt-BR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Isso não lhe causou problemas?</a:t>
            </a:r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1300</Words>
  <Application>Microsoft Office PowerPoint</Application>
  <PresentationFormat>Apresentação na tela (4:3)</PresentationFormat>
  <Paragraphs>146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5" baseType="lpstr">
      <vt:lpstr>Tema do Office</vt:lpstr>
      <vt:lpstr>Slide 1</vt:lpstr>
      <vt:lpstr>Slide 2</vt:lpstr>
      <vt:lpstr>ORAÇÃO PARA PEDIR IGNORÂNCIA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A REALIDADE NO TEMPO DO NT</vt:lpstr>
      <vt:lpstr>A REALIDADE SOCIAL</vt:lpstr>
      <vt:lpstr>A REALIDADE ECONÔMICA</vt:lpstr>
      <vt:lpstr>A REALIDADE CULTURAL</vt:lpstr>
      <vt:lpstr>MOVIMENTOS RELIGIOSOS NO TEMPO DE JESUS</vt:lpstr>
      <vt:lpstr>DATAS DO NOVO TESTAMENTO</vt:lpstr>
      <vt:lpstr>A LITERATURA PAULINA</vt:lpstr>
      <vt:lpstr>A ESTRUTURA DAS CARTAS</vt:lpstr>
      <vt:lpstr>ASSEMBLEIA DAS COMUNIDADES</vt:lpstr>
      <vt:lpstr>A CRISTOLOGIA DE PAULO</vt:lpstr>
      <vt:lpstr>A ECLESIOLOGIA DE PAULO</vt:lpstr>
      <vt:lpstr>A ESCATOLOGIA DE PAULO</vt:lpstr>
      <vt:lpstr>ESPIRITUALIDADE DE PAULO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ORAÇÃO PARA PEDIR IGNORÂNCIA</dc:title>
  <dc:creator>José</dc:creator>
  <cp:lastModifiedBy>José</cp:lastModifiedBy>
  <cp:revision>154</cp:revision>
  <dcterms:created xsi:type="dcterms:W3CDTF">2011-05-20T18:39:15Z</dcterms:created>
  <dcterms:modified xsi:type="dcterms:W3CDTF">2012-04-15T14:36:50Z</dcterms:modified>
</cp:coreProperties>
</file>